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291" r:id="rId4"/>
    <p:sldId id="257" r:id="rId5"/>
    <p:sldId id="260" r:id="rId6"/>
    <p:sldId id="262" r:id="rId7"/>
    <p:sldId id="282" r:id="rId8"/>
    <p:sldId id="288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kFwdJ4TJfSrplSAUZlW2o0fIf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7"/>
    <p:restoredTop sz="93240"/>
  </p:normalViewPr>
  <p:slideViewPr>
    <p:cSldViewPr snapToGrid="0" snapToObjects="1">
      <p:cViewPr varScale="1">
        <p:scale>
          <a:sx n="134" d="100"/>
          <a:sy n="134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73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05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Shape, background pattern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37732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773213" y="210026"/>
            <a:ext cx="8418787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Stories Matter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Vulnerability and Empowerment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Queer Narratives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marR="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marR="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marR="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marR="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marR="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Moderator: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Shane A. McCoy (they/them/theirs)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Education English Program Coordinator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English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Affiliate Faculty Women’s and Gender Studies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Shane.McCoy@mtsu.edu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8, 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6760" y="3753852"/>
            <a:ext cx="3195240" cy="3007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Shape, background pattern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37732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773213" y="0"/>
            <a:ext cx="3648865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Lily Crawford (she/her/hers)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Lily Crawford is originally from Atlanta, Georgia. Since the Fall of 2018, she has lived in Murfreesboro and is currently studying Industrial/Organizational Psychology at MTSU. Her future plans include using her degree and all the opportunities she has had at MTSU to delve into queer literature to help make the workplace a better environment for everybody.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Nova Dieter (they/them/their)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Originally from Chattanooga, Tennessee, Nova Dieter (they/them) has lived in Murfreesboro for the past four years. Nova will be graduating in May with a Bachelor's degree in Fashion Merchandising. Nova explains that they have always found pleasure in empowering others to feel their most confident which has pushed Nova towards a career in retail management to help others express themselves.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FFE6896-8728-5A4D-B845-EDDDBBE54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511" y="400916"/>
            <a:ext cx="2172029" cy="2887210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00A9523-B433-9C4B-8F24-704FA1D81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510" y="3970234"/>
            <a:ext cx="2172029" cy="28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8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Shape, background pattern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37732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903842" y="1326307"/>
            <a:ext cx="4645575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r>
              <a:rPr lang="en-US" b="1" dirty="0">
                <a:latin typeface="+mj-lt"/>
              </a:rPr>
              <a:t>Amie Whittemore(she/her/hers)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Amie Whittemore is the author of the poetry collections </a:t>
            </a:r>
            <a:r>
              <a:rPr lang="en-US" i="1" dirty="0">
                <a:latin typeface="+mj-lt"/>
              </a:rPr>
              <a:t>Glass Harvest</a:t>
            </a:r>
            <a:r>
              <a:rPr lang="en-US" dirty="0">
                <a:latin typeface="+mj-lt"/>
              </a:rPr>
              <a:t> (Autumn House Press), </a:t>
            </a:r>
            <a:r>
              <a:rPr lang="en-US" i="1" dirty="0">
                <a:latin typeface="+mj-lt"/>
              </a:rPr>
              <a:t>Star-tent: A Triptych</a:t>
            </a:r>
            <a:r>
              <a:rPr lang="en-US" dirty="0">
                <a:latin typeface="+mj-lt"/>
              </a:rPr>
              <a:t> (</a:t>
            </a:r>
            <a:r>
              <a:rPr lang="en-US" dirty="0" err="1">
                <a:latin typeface="+mj-lt"/>
              </a:rPr>
              <a:t>Tolsun</a:t>
            </a:r>
            <a:r>
              <a:rPr lang="en-US" dirty="0">
                <a:latin typeface="+mj-lt"/>
              </a:rPr>
              <a:t> Books, 2023), and </a:t>
            </a:r>
            <a:r>
              <a:rPr lang="en-US" i="1" dirty="0">
                <a:latin typeface="+mj-lt"/>
              </a:rPr>
              <a:t>Nest of Matches</a:t>
            </a:r>
            <a:r>
              <a:rPr lang="en-US" dirty="0">
                <a:latin typeface="+mj-lt"/>
              </a:rPr>
              <a:t> (Autumn House, 2024). She was the 2020-2021 Poet Laureate of Murfreesboro, Tennessee, and an Academy of American Poets Laureate Fellow. Her poems have won multiple awards, including a Dorothy Sargent Rosenberg Prize, and her poems and prose have appeared in </a:t>
            </a:r>
            <a:r>
              <a:rPr lang="en-US" i="1" dirty="0">
                <a:latin typeface="+mj-lt"/>
              </a:rPr>
              <a:t>The Gettysburg Review</a:t>
            </a:r>
            <a:r>
              <a:rPr lang="en-US" dirty="0">
                <a:latin typeface="+mj-lt"/>
              </a:rPr>
              <a:t>, </a:t>
            </a:r>
            <a:r>
              <a:rPr lang="en-US" i="1" dirty="0">
                <a:latin typeface="+mj-lt"/>
              </a:rPr>
              <a:t>Nashville Review</a:t>
            </a:r>
            <a:r>
              <a:rPr lang="en-US" dirty="0">
                <a:latin typeface="+mj-lt"/>
              </a:rPr>
              <a:t>, </a:t>
            </a:r>
            <a:r>
              <a:rPr lang="en-US" i="1" dirty="0">
                <a:latin typeface="+mj-lt"/>
              </a:rPr>
              <a:t>Smartish Pace</a:t>
            </a:r>
            <a:r>
              <a:rPr lang="en-US" dirty="0">
                <a:latin typeface="+mj-lt"/>
              </a:rPr>
              <a:t>, </a:t>
            </a:r>
            <a:r>
              <a:rPr lang="en-US" i="1" dirty="0">
                <a:latin typeface="+mj-lt"/>
              </a:rPr>
              <a:t>Pleiades</a:t>
            </a:r>
            <a:r>
              <a:rPr lang="en-US" dirty="0">
                <a:latin typeface="+mj-lt"/>
              </a:rPr>
              <a:t>, and elsewhere. She is the Reviews Editor for </a:t>
            </a:r>
            <a:r>
              <a:rPr lang="en-US" i="1" dirty="0">
                <a:latin typeface="+mj-lt"/>
              </a:rPr>
              <a:t>Southern Indiana Review</a:t>
            </a:r>
            <a:r>
              <a:rPr lang="en-US" dirty="0">
                <a:latin typeface="+mj-lt"/>
              </a:rPr>
              <a:t> and teaches English at Middle Tennessee State University.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75B098F-3AC4-8945-88EF-8E824891A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4" y="1326307"/>
            <a:ext cx="2567545" cy="38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Shape, background pattern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37732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3917092" y="123567"/>
            <a:ext cx="8167816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Call to Action…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“[W]e can’t always ask our students to take off the armor at home, or even on their way to school, because their emotional and physical safety may require self-protection. </a:t>
            </a:r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what we can do, and what we are ethically called to do, is to create a space in our schools and classrooms where all students can walk in and, for that day or hour, take off the crushing weight of their armor, hang it on a rack, and open their heart to truly being seen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—Brené Brown, </a:t>
            </a:r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Dare to Lead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(p. 13, 2018)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 descr="A group of people posing for a phot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7092" y="3561494"/>
            <a:ext cx="8167816" cy="3296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 descr="Shape, background pattern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37732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3999470" y="1356671"/>
            <a:ext cx="8192530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eriod"/>
            </a:pPr>
            <a:endParaRPr lang="en-US"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Vulnerability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a tool for empowerment in queer narratives– empowerment for both the storyteller and the recipient; why construction of the past matters (Clare Hemmings, </a:t>
            </a:r>
            <a:r>
              <a:rPr lang="en-U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Stories Matter: The Political Grammar of Feminist Theory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eriod" startAt="2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this shows up in life and work</a:t>
            </a:r>
            <a:endParaRPr lang="en-US" sz="18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Personal storytelling </a:t>
            </a:r>
            <a:endParaRPr lang="en-US"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and scholarship</a:t>
            </a:r>
            <a:endParaRPr lang="en-US"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Fiction and non-fiction</a:t>
            </a:r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Poetry</a:t>
            </a:r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US" sz="18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Carries with it a constant negotiation of one’s identity</a:t>
            </a:r>
            <a:endParaRPr lang="en-US" dirty="0"/>
          </a:p>
          <a:p>
            <a:pPr marL="742950" lvl="1" indent="-285750"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‘out’ in the workplace</a:t>
            </a:r>
            <a:endParaRPr lang="en-US" dirty="0"/>
          </a:p>
          <a:p>
            <a:pPr marL="742950" lvl="1" indent="-285750"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‘out’ in educational settings</a:t>
            </a:r>
            <a:endParaRPr lang="en-US" dirty="0"/>
          </a:p>
          <a:p>
            <a:pPr marL="742950" lvl="1" indent="-285750"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role that vulnerability plays in this and the risks associated</a:t>
            </a:r>
            <a:endParaRPr lang="en-US"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lang="en-US" sz="18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dirty="0"/>
          </a:p>
          <a:p>
            <a:pPr marL="97155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3879646" y="258901"/>
            <a:ext cx="75720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Introduction to the Panel Theme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 descr="Shape, background pattern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37732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3773214" y="117693"/>
            <a:ext cx="81925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romanUcPeriod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Continued…</a:t>
            </a:r>
            <a:endParaRPr dirty="0"/>
          </a:p>
        </p:txBody>
      </p:sp>
      <p:sp>
        <p:nvSpPr>
          <p:cNvPr id="130" name="Google Shape;130;p7"/>
          <p:cNvSpPr txBox="1"/>
          <p:nvPr/>
        </p:nvSpPr>
        <p:spPr>
          <a:xfrm>
            <a:off x="3773214" y="1236170"/>
            <a:ext cx="8418786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has wor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ked for you in particular? 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might university campuses such as MTSU’s cultivate LGBTQIA+ students’ sense of belonging and well-being? 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Culturally Relevant Pedagogies (Geneva Gay, Gloria Ladson-Billings)</a:t>
            </a:r>
          </a:p>
          <a:p>
            <a:pPr marL="914400"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 might these challenges be navigated by faculty? (Martin et al. 2018)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endParaRPr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Finally, what role might faculty play in facilitating LGBTQIA+ students’ sense of well-being and belonging? (Linley et al. 2016)   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Linley et al., “Faculty As Sources of Support for LGBTQ College Students” (2016)-– research drawn from participants at an LGBTQ Conference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7" descr="Shape, background pattern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37732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/>
          <p:nvPr/>
        </p:nvSpPr>
        <p:spPr>
          <a:xfrm>
            <a:off x="3773213" y="189766"/>
            <a:ext cx="8418786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“Seeking social justice for LGBT people is not simply a matter of improving things for the immensely diverse group of individuals who identify with that </a:t>
            </a:r>
            <a:r>
              <a:rPr lang="en-US" sz="2400" b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label…Rather, it’s a matter of creating institutions that are more just for everyone– that eschew all types of discrimination,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invite investment and engagement</a:t>
            </a:r>
            <a:r>
              <a:rPr lang="en-US" sz="2400" b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offer opportunities for everyone to succeed.”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Kathryn Campbell, “Making Excellence Inclusive: Higher Education’s LGBTQ Contexts” (2012)</a:t>
            </a:r>
            <a:endParaRPr dirty="0"/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p27" descr="A group of people posing for a phot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8508" y="4036973"/>
            <a:ext cx="7432969" cy="2588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3" descr="Shape, background pattern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37732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3"/>
          <p:cNvSpPr txBox="1"/>
          <p:nvPr/>
        </p:nvSpPr>
        <p:spPr>
          <a:xfrm>
            <a:off x="5066271" y="2659559"/>
            <a:ext cx="575824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 and Q&amp;A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731</Words>
  <Application>Microsoft Macintosh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Noto Sans Symbols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McCoy</dc:creator>
  <cp:lastModifiedBy>Shane McCoy</cp:lastModifiedBy>
  <cp:revision>2</cp:revision>
  <dcterms:created xsi:type="dcterms:W3CDTF">2021-01-20T15:47:03Z</dcterms:created>
  <dcterms:modified xsi:type="dcterms:W3CDTF">2022-04-07T23:22:03Z</dcterms:modified>
</cp:coreProperties>
</file>